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81" r:id="rId6"/>
    <p:sldId id="260" r:id="rId7"/>
    <p:sldId id="282" r:id="rId8"/>
    <p:sldId id="283" r:id="rId9"/>
    <p:sldId id="263" r:id="rId10"/>
    <p:sldId id="287" r:id="rId11"/>
    <p:sldId id="288" r:id="rId12"/>
    <p:sldId id="286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9B72A40-99FF-4889-BBB6-308DCFBE77A7}" type="datetime1">
              <a:rPr lang="pt-BR" smtClean="0"/>
              <a:t>02/06/2025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706342-55CD-4F55-9921-27DD6E1BACC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A17D1-B8A9-44CF-BD78-60CD20DBE6C3}" type="datetime1">
              <a:rPr lang="pt-BR" smtClean="0"/>
              <a:pPr/>
              <a:t>02/06/2025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C86772-94DE-41DD-845F-738AE05EE900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04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E7C2-1994-77C9-C6C1-354288F9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9E5D1C5-5604-A342-C38A-ED608EE0F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51832EB1-B61B-2F8C-1D87-C74F08549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6B8B48D-6DA1-6E43-7FB7-465C07805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0C86772-94DE-41DD-845F-738AE05EE90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99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0C86772-94DE-41DD-845F-738AE05EE90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93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81397-EDA0-F695-B26E-9D6A5AAA1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7101E74-2D44-E53E-897C-392E0DE03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CDA7C487-E027-7B29-518A-77BD847D1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2CF2F9C-4C46-544F-EA15-EDE4C333B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0C86772-94DE-41DD-845F-738AE05EE90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723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1B069-A427-C765-2256-73A84547D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5ABA05A-0AAB-3162-BC15-E4A8B56E2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A373032D-45ED-DED5-BAAB-AB9899722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0464852-D954-5617-76DD-38B1E4B06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0C86772-94DE-41DD-845F-738AE05EE90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16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73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A3A79-13F6-C890-6615-0987B290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C3F2185-23B2-3DAC-A2E5-48919AEDE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7566DA65-C597-9B10-EDF1-2D4DEE874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3B3934C-F10F-D703-FDA2-7A723386E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0C86772-94DE-41DD-845F-738AE05EE90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88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52F0F-CF62-BE89-F06A-BE2A4FB88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3978D4D-A1FC-B550-F2D1-2E0C959D83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37A410FB-7868-7229-17C4-CB6D2B9DE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E799ABB-2B28-AD6F-C3CD-FAC4C6B0A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0C86772-94DE-41DD-845F-738AE05EE90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77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DC914-BE54-2FCD-A243-4CB2F4860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9148FB3-911B-75A7-5797-FAD4C1AD9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A0841B6-6EAA-EBBE-878C-5FB285609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9D5525-0046-78CA-65A2-608B33D6C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21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rtlCol="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Texto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para lançamento do Produ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áfico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#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#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subtítulo aqui </a:t>
            </a:r>
          </a:p>
        </p:txBody>
      </p:sp>
      <p:sp>
        <p:nvSpPr>
          <p:cNvPr id="24" name="Espaço Reservado para Texto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#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36" name="Espaço Reservado para Texto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#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subtítulo aqui </a:t>
            </a:r>
          </a:p>
        </p:txBody>
      </p:sp>
      <p:sp>
        <p:nvSpPr>
          <p:cNvPr id="38" name="Espaço Reservado para Texto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#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subtítulo aqui </a:t>
            </a:r>
          </a:p>
        </p:txBody>
      </p:sp>
      <p:sp>
        <p:nvSpPr>
          <p:cNvPr id="40" name="Espaço Reservado para Texto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Área de Foc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áfico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9" name="Espaço Reservado para Texto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o Chegaremos Lá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9" name="Espaço Reservado para Texto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12" name="Espaço Reservado para Texto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16" name="Espaço Reservado para Texto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o Número do Slide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" name="Espaço Reservado para Imagem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rtlCol="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2" name="Espaço Reservado para Data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rtlCol="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o título</a:t>
            </a:r>
          </a:p>
        </p:txBody>
      </p:sp>
      <p:sp>
        <p:nvSpPr>
          <p:cNvPr id="8" name="Espaço Reservado para Texto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rtlCol="0"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9" name="Espaço Reservado para Texto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341091"/>
            <a:ext cx="12192000" cy="251690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rtlCol="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Texto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empenho Trimes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rtlCol="0"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Áreas de Crescime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7" name="Espaço Reservado para Texto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Nossa Equipe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áfico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Gráfico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Gráfico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12" name="Espaço Reservado para Texto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o título</a:t>
            </a:r>
          </a:p>
        </p:txBody>
      </p:sp>
      <p:sp>
        <p:nvSpPr>
          <p:cNvPr id="13" name="Espaço Reservado para Imagem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15" name="Espaço Reservado para Texto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o título</a:t>
            </a:r>
          </a:p>
        </p:txBody>
      </p:sp>
      <p:sp>
        <p:nvSpPr>
          <p:cNvPr id="16" name="Espaço Reservado para Imagem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7" name="Espaço Reservado para Texto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o título</a:t>
            </a:r>
          </a:p>
        </p:txBody>
      </p:sp>
      <p:sp>
        <p:nvSpPr>
          <p:cNvPr id="19" name="Espaço Reservado para Imagem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0" name="Espaço Reservado para Texto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21" name="Espaço Reservado para Texto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o título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áfico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áfico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Gráfico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8" name="Espaço Reservado para Imagem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6" name="Espaço Reservado para Texto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57" name="Espaço Reservado para Texto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59" name="Espaço Reservado para Imagem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2" name="Espaço Reservado para Texto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63" name="Espaço Reservado para Texto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4" name="Espaço Reservado para Texto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65" name="Espaço Reservado para Texto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61" name="Espaço Reservado para Imagem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6" name="Espaço Reservado para Texto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67" name="Espaço Reservado para Texto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8" name="Espaço Reservado para Imagem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31" name="Espaço Reservado para Texto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9" name="Espaço Reservado para Imagem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0" name="Espaço Reservado para Texto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51" name="Espaço Reservado para Texto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0" name="Espaço Reservado para Imagem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2" name="Espaço Reservado para Texto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53" name="Espaço Reservado para Texto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6" name="Espaço Reservado para Imagem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4" name="Espaço Reservado para Texto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55" name="Espaço Reservado para Texto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sv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3.mp4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24.png"/><Relationship Id="rId5" Type="http://schemas.microsoft.com/office/2007/relationships/media" Target="../media/media4.mp4"/><Relationship Id="rId10" Type="http://schemas.openxmlformats.org/officeDocument/2006/relationships/image" Target="../media/image23.png"/><Relationship Id="rId4" Type="http://schemas.openxmlformats.org/officeDocument/2006/relationships/video" Target="../media/media3.mp4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82AD9B64-C3B2-4F92-B013-F9D95DDAC0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35000"/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40701852-AE6C-4783-8DBD-B0CBAC16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886" y="1435511"/>
            <a:ext cx="5404114" cy="530942"/>
          </a:xfrm>
        </p:spPr>
        <p:txBody>
          <a:bodyPr rtlCol="0"/>
          <a:lstStyle/>
          <a:p>
            <a:pPr algn="ctr" rtl="0"/>
            <a:r>
              <a:rPr lang="pt-BR" sz="8800" b="1" dirty="0"/>
              <a:t>EFFEAER</a:t>
            </a:r>
            <a:r>
              <a:rPr lang="pt-BR" sz="7200" dirty="0"/>
              <a:t>  </a:t>
            </a:r>
            <a:r>
              <a:rPr lang="pt-BR" sz="2800" dirty="0">
                <a:latin typeface="Aptos Display" panose="020B0004020202020204" pitchFamily="34" charset="0"/>
              </a:rPr>
              <a:t>Projeto de melhoria no transporte de Painéis</a:t>
            </a:r>
            <a:endParaRPr lang="pt-BR" sz="7200" dirty="0">
              <a:latin typeface="Aptos Display" panose="020B0004020202020204" pitchFamily="34" charset="0"/>
            </a:endParaRP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3CD0F96C-C036-4A88-B85A-765408F6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4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224A1F6-21F4-4A67-8DDD-53AC739DF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5761703" cy="6858000"/>
          </a:xfrm>
          <a:prstGeom prst="rect">
            <a:avLst/>
          </a:prstGeom>
        </p:spPr>
      </p:pic>
      <p:pic>
        <p:nvPicPr>
          <p:cNvPr id="2" name="20784973-B63A-4DCF-9BE5-EB42EFFDF090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DD751BD4-1707-C4AE-A66F-0FC87EE9CD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7830" y="62620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E5210-0692-73E0-1C77-8CB99605A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4">
            <a:extLst>
              <a:ext uri="{FF2B5EF4-FFF2-40B4-BE49-F238E27FC236}">
                <a16:creationId xmlns:a16="http://schemas.microsoft.com/office/drawing/2014/main" id="{19F4D776-F5DE-3E38-2685-13AB9657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10515600" cy="495300"/>
          </a:xfrm>
        </p:spPr>
        <p:txBody>
          <a:bodyPr rtlCol="0"/>
          <a:lstStyle/>
          <a:p>
            <a:pPr rtl="0"/>
            <a:r>
              <a:rPr lang="pt-BR" sz="4400" dirty="0"/>
              <a:t>| PARCERIA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E928B43-6168-20FA-F0F3-C4F6FEF8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1026" name="Picture 2" descr="Fatec SJC">
            <a:extLst>
              <a:ext uri="{FF2B5EF4-FFF2-40B4-BE49-F238E27FC236}">
                <a16:creationId xmlns:a16="http://schemas.microsoft.com/office/drawing/2014/main" id="{84D77198-2F09-4427-F354-18CD7F38A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5" y="1835790"/>
            <a:ext cx="61150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ernnova Aerospace – Aerospacebrazil">
            <a:extLst>
              <a:ext uri="{FF2B5EF4-FFF2-40B4-BE49-F238E27FC236}">
                <a16:creationId xmlns:a16="http://schemas.microsoft.com/office/drawing/2014/main" id="{6C0120CD-8893-B020-1A0C-DDF6BEFF3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155" y="2073915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7AA984FA-78CA-FAFA-DF1B-DA6564B45E61}"/>
              </a:ext>
            </a:extLst>
          </p:cNvPr>
          <p:cNvSpPr/>
          <p:nvPr/>
        </p:nvSpPr>
        <p:spPr>
          <a:xfrm>
            <a:off x="5223591" y="5034116"/>
            <a:ext cx="2074607" cy="619432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5">
            <a:extLst>
              <a:ext uri="{FF2B5EF4-FFF2-40B4-BE49-F238E27FC236}">
                <a16:creationId xmlns:a16="http://schemas.microsoft.com/office/drawing/2014/main" id="{90F4F7CC-036B-3D93-EACE-7EE63B2B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SPRINT 02</a:t>
            </a:r>
          </a:p>
        </p:txBody>
      </p:sp>
      <p:sp>
        <p:nvSpPr>
          <p:cNvPr id="4" name="Espaço Reservado para Data 4">
            <a:extLst>
              <a:ext uri="{FF2B5EF4-FFF2-40B4-BE49-F238E27FC236}">
                <a16:creationId xmlns:a16="http://schemas.microsoft.com/office/drawing/2014/main" id="{597B1AB2-2CE1-5B67-7314-4D8BDA32E1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2025</a:t>
            </a:r>
          </a:p>
        </p:txBody>
      </p:sp>
      <p:pic>
        <p:nvPicPr>
          <p:cNvPr id="1029" name="Picture 5" descr="Parceria - ícones de o negócio grátis">
            <a:extLst>
              <a:ext uri="{FF2B5EF4-FFF2-40B4-BE49-F238E27FC236}">
                <a16:creationId xmlns:a16="http://schemas.microsoft.com/office/drawing/2014/main" id="{55444364-DC13-0D2B-D12E-5C4D5F0C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164" y="-20343"/>
            <a:ext cx="1565991" cy="156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63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4">
            <a:extLst>
              <a:ext uri="{FF2B5EF4-FFF2-40B4-BE49-F238E27FC236}">
                <a16:creationId xmlns:a16="http://schemas.microsoft.com/office/drawing/2014/main" id="{72959FDF-4737-4BEB-9D35-6DB8A671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10515600" cy="495300"/>
          </a:xfrm>
        </p:spPr>
        <p:txBody>
          <a:bodyPr rtlCol="0"/>
          <a:lstStyle/>
          <a:p>
            <a:pPr rtl="0"/>
            <a:r>
              <a:rPr lang="pt-BR" sz="4400" dirty="0"/>
              <a:t>|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5A6F397-7374-4541-A1A2-828BE4A7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770F18-DF9C-4E9C-ACBC-82DD0209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SPRINT 02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3C026D-1A11-4842-8D7D-85A1B8F9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2025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E11BD90-48FC-137E-3F3A-3E5291EB8F71}"/>
              </a:ext>
            </a:extLst>
          </p:cNvPr>
          <p:cNvSpPr/>
          <p:nvPr/>
        </p:nvSpPr>
        <p:spPr>
          <a:xfrm>
            <a:off x="6056670" y="3429000"/>
            <a:ext cx="2349911" cy="565251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SCRUM TEAM:</a:t>
            </a:r>
            <a:endParaRPr lang="pt-BR" sz="1600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3C79EEB-9E62-62B7-0EE7-9E411662E96C}"/>
              </a:ext>
            </a:extLst>
          </p:cNvPr>
          <p:cNvSpPr/>
          <p:nvPr/>
        </p:nvSpPr>
        <p:spPr>
          <a:xfrm>
            <a:off x="758704" y="2342536"/>
            <a:ext cx="2349911" cy="565251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SCRUM MASTER:</a:t>
            </a:r>
            <a:endParaRPr lang="pt-BR" sz="1600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94EAA613-1C44-A5D7-1342-0FB7432B7BFF}"/>
              </a:ext>
            </a:extLst>
          </p:cNvPr>
          <p:cNvSpPr/>
          <p:nvPr/>
        </p:nvSpPr>
        <p:spPr>
          <a:xfrm>
            <a:off x="758704" y="4933336"/>
            <a:ext cx="2349911" cy="565251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PRODUCT OWNER:</a:t>
            </a:r>
            <a:endParaRPr lang="pt-BR" sz="1600" dirty="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267A94F-C1F1-8E79-DB18-73BEDCCB286C}"/>
              </a:ext>
            </a:extLst>
          </p:cNvPr>
          <p:cNvSpPr txBox="1"/>
          <p:nvPr/>
        </p:nvSpPr>
        <p:spPr>
          <a:xfrm>
            <a:off x="3320009" y="244049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THAINÁ ANDRADE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05E0B4A-37DE-34FC-DF61-2C61F0CEA7D6}"/>
              </a:ext>
            </a:extLst>
          </p:cNvPr>
          <p:cNvSpPr txBox="1"/>
          <p:nvPr/>
        </p:nvSpPr>
        <p:spPr>
          <a:xfrm>
            <a:off x="3320009" y="503129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ADRIANO FERREIRA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DDD75991-2407-857F-E03D-7FE21760E189}"/>
              </a:ext>
            </a:extLst>
          </p:cNvPr>
          <p:cNvSpPr txBox="1"/>
          <p:nvPr/>
        </p:nvSpPr>
        <p:spPr>
          <a:xfrm>
            <a:off x="8618093" y="3111460"/>
            <a:ext cx="3057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ANDREW MATEUS</a:t>
            </a:r>
          </a:p>
          <a:p>
            <a:r>
              <a:rPr lang="pt-BR" b="1" dirty="0"/>
              <a:t>FRANCISCO NASCIMENTO</a:t>
            </a:r>
          </a:p>
          <a:p>
            <a:r>
              <a:rPr lang="pt-BR" b="1" dirty="0"/>
              <a:t>JULIANE BARROS</a:t>
            </a:r>
          </a:p>
          <a:p>
            <a:r>
              <a:rPr lang="pt-BR" b="1" dirty="0"/>
              <a:t>MICHELLE FERNANDES</a:t>
            </a:r>
          </a:p>
        </p:txBody>
      </p:sp>
      <p:pic>
        <p:nvPicPr>
          <p:cNvPr id="6146" name="Picture 2" descr="Time de sucesso - ícones de pessoas grátis">
            <a:extLst>
              <a:ext uri="{FF2B5EF4-FFF2-40B4-BE49-F238E27FC236}">
                <a16:creationId xmlns:a16="http://schemas.microsoft.com/office/drawing/2014/main" id="{66B60B9C-0A07-8A48-F652-B5617584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155" y="209292"/>
            <a:ext cx="1120877" cy="112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B05C-F9AF-414A-34D0-18D844F1C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4">
            <a:extLst>
              <a:ext uri="{FF2B5EF4-FFF2-40B4-BE49-F238E27FC236}">
                <a16:creationId xmlns:a16="http://schemas.microsoft.com/office/drawing/2014/main" id="{A3C1FABC-5EFD-7628-E8AB-F0F3B482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10515600" cy="495300"/>
          </a:xfrm>
        </p:spPr>
        <p:txBody>
          <a:bodyPr rtlCol="0"/>
          <a:lstStyle/>
          <a:p>
            <a:pPr rtl="0"/>
            <a:r>
              <a:rPr lang="pt-BR" sz="4000" dirty="0"/>
              <a:t>| MATRIZ DE RESPONSABILIDADES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9C54EF8-EF87-E88A-3B34-5E8E7CA5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3" name="Espaço Reservado para Rodapé 5">
            <a:extLst>
              <a:ext uri="{FF2B5EF4-FFF2-40B4-BE49-F238E27FC236}">
                <a16:creationId xmlns:a16="http://schemas.microsoft.com/office/drawing/2014/main" id="{7FD59C83-AC8B-B0CF-CD56-72DD6137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SPRINT 02</a:t>
            </a:r>
          </a:p>
        </p:txBody>
      </p:sp>
      <p:sp>
        <p:nvSpPr>
          <p:cNvPr id="4" name="Espaço Reservado para Data 4">
            <a:extLst>
              <a:ext uri="{FF2B5EF4-FFF2-40B4-BE49-F238E27FC236}">
                <a16:creationId xmlns:a16="http://schemas.microsoft.com/office/drawing/2014/main" id="{4A0B7785-1190-4AAC-09C3-BD2E7DA4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2025</a:t>
            </a:r>
          </a:p>
        </p:txBody>
      </p:sp>
      <p:pic>
        <p:nvPicPr>
          <p:cNvPr id="3074" name="Picture 2" descr="Responsabilidade - ícones de mídia social grátis">
            <a:extLst>
              <a:ext uri="{FF2B5EF4-FFF2-40B4-BE49-F238E27FC236}">
                <a16:creationId xmlns:a16="http://schemas.microsoft.com/office/drawing/2014/main" id="{C07598D2-2A24-8019-5D57-F253C8C33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75" y="108000"/>
            <a:ext cx="1295756" cy="129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FC76DD8-16AA-ED96-2243-F85C6A7F2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65326"/>
              </p:ext>
            </p:extLst>
          </p:nvPr>
        </p:nvGraphicFramePr>
        <p:xfrm>
          <a:off x="1929362" y="2119997"/>
          <a:ext cx="8128000" cy="394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2356107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98589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RESPONSÁVEIS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RESPONSABILIDADES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818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ADRIANO FERREIRA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CONTATO DIRETO COM O PARCEIRO - AERNNOVA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39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ANDREW MATEUS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MODELOS 3D E 2D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977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FRANCISCO NASCIMENTO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CONTATO DIRETO COM O PARCEIRO - AERNNOVA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628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JULIANE BARROS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PRODUÇÃO DE APRESENTAÇÕES E VÍDEOS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871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MICHELLE FERNANDES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GERENCIAMENTO DE CUSTOS E ORÇAMENTOS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30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THAINÁ ANDRADE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DEFINIÇÃO DO MATERIAL E PROCESSO DE FABRICAÇÃO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842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60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A0DB-3A1F-4946-589B-6C19B5C6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4">
            <a:extLst>
              <a:ext uri="{FF2B5EF4-FFF2-40B4-BE49-F238E27FC236}">
                <a16:creationId xmlns:a16="http://schemas.microsoft.com/office/drawing/2014/main" id="{9B27C1BA-F6BB-5B57-CF0D-A61782E9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10515600" cy="495300"/>
          </a:xfrm>
        </p:spPr>
        <p:txBody>
          <a:bodyPr rtlCol="0"/>
          <a:lstStyle/>
          <a:p>
            <a:pPr rtl="0"/>
            <a:r>
              <a:rPr lang="pt-BR" sz="4000" dirty="0"/>
              <a:t>| PROJETO: </a:t>
            </a:r>
            <a:r>
              <a:rPr lang="pt-BR" sz="4000" u="sng" dirty="0"/>
              <a:t>TRANSPORTE DE PAINÉIS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51D42C9-1352-01CC-4A3C-2AF9F2A2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pt-BR" smtClean="0"/>
              <a:pPr rtl="0"/>
              <a:t>5</a:t>
            </a:fld>
            <a:endParaRPr lang="pt-BR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05F15AD-C073-2D37-060E-29C4A9C010DB}"/>
              </a:ext>
            </a:extLst>
          </p:cNvPr>
          <p:cNvCxnSpPr/>
          <p:nvPr/>
        </p:nvCxnSpPr>
        <p:spPr>
          <a:xfrm>
            <a:off x="6499123" y="1836897"/>
            <a:ext cx="0" cy="42770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641C4B02-F26F-9EC6-7DBE-C41970E145CD}"/>
              </a:ext>
            </a:extLst>
          </p:cNvPr>
          <p:cNvSpPr/>
          <p:nvPr/>
        </p:nvSpPr>
        <p:spPr>
          <a:xfrm>
            <a:off x="275302" y="1784659"/>
            <a:ext cx="5958350" cy="1332274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Situação atual</a:t>
            </a:r>
            <a:r>
              <a:rPr lang="pt-BR" dirty="0">
                <a:solidFill>
                  <a:schemeClr val="tx1"/>
                </a:solidFill>
              </a:rPr>
              <a:t> – Empresa </a:t>
            </a:r>
            <a:r>
              <a:rPr lang="pt-BR" u="sng" dirty="0" err="1">
                <a:solidFill>
                  <a:schemeClr val="tx1"/>
                </a:solidFill>
              </a:rPr>
              <a:t>Aernnova</a:t>
            </a:r>
            <a:r>
              <a:rPr lang="pt-BR" dirty="0">
                <a:solidFill>
                  <a:schemeClr val="tx1"/>
                </a:solidFill>
              </a:rPr>
              <a:t>: ​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Três operadores realizam o transporte manual dos painéis, percorrendo um trajeto que inclui o uso de um cavalete e uma escada até o gabarito.</a:t>
            </a:r>
            <a:endParaRPr lang="pt-BR" sz="16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D18C013-9C9D-656E-CB04-AF0367E1D8A8}"/>
              </a:ext>
            </a:extLst>
          </p:cNvPr>
          <p:cNvSpPr/>
          <p:nvPr/>
        </p:nvSpPr>
        <p:spPr>
          <a:xfrm>
            <a:off x="275298" y="3305280"/>
            <a:ext cx="5958351" cy="13322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Principais problemas:​</a:t>
            </a:r>
          </a:p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Alto risco de quedas e acidentes;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Exigência de esforço físico intenso;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Condições inadequadas de ergonomia.</a:t>
            </a:r>
            <a:endParaRPr lang="pt-BR" sz="16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5E13B80-BFD9-3EF8-0503-855B96C9336C}"/>
              </a:ext>
            </a:extLst>
          </p:cNvPr>
          <p:cNvSpPr/>
          <p:nvPr/>
        </p:nvSpPr>
        <p:spPr>
          <a:xfrm>
            <a:off x="275299" y="4830815"/>
            <a:ext cx="5958350" cy="1332274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Objetivo: ​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sz="1600" dirty="0">
                <a:solidFill>
                  <a:schemeClr val="tx1"/>
                </a:solidFill>
              </a:rPr>
              <a:t>Desenvolver um berço de transporte seguro, ergonômico e de baixo custo, aproveitando os cavaletes existentes e utilizando a ponte rolante para o içamento.</a:t>
            </a:r>
            <a:endParaRPr lang="pt-BR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F49D8A-BA05-BC0E-0566-AFC9B5595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6"/>
          <a:stretch/>
        </p:blipFill>
        <p:spPr bwMode="auto">
          <a:xfrm>
            <a:off x="6755688" y="1804323"/>
            <a:ext cx="5197265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Rodapé 5">
            <a:extLst>
              <a:ext uri="{FF2B5EF4-FFF2-40B4-BE49-F238E27FC236}">
                <a16:creationId xmlns:a16="http://schemas.microsoft.com/office/drawing/2014/main" id="{477AD91F-6D2B-5824-0C4B-249562DD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SPRINT 02</a:t>
            </a:r>
          </a:p>
        </p:txBody>
      </p:sp>
      <p:sp>
        <p:nvSpPr>
          <p:cNvPr id="11" name="Espaço Reservado para Data 4">
            <a:extLst>
              <a:ext uri="{FF2B5EF4-FFF2-40B4-BE49-F238E27FC236}">
                <a16:creationId xmlns:a16="http://schemas.microsoft.com/office/drawing/2014/main" id="{9DA094D9-E150-AAF2-1D5E-0281100E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2025</a:t>
            </a:r>
          </a:p>
        </p:txBody>
      </p:sp>
      <p:pic>
        <p:nvPicPr>
          <p:cNvPr id="2052" name="Picture 4" descr="Projeto - ícones de negócios e finanças grátis">
            <a:extLst>
              <a:ext uri="{FF2B5EF4-FFF2-40B4-BE49-F238E27FC236}">
                <a16:creationId xmlns:a16="http://schemas.microsoft.com/office/drawing/2014/main" id="{0ED82008-835B-79D7-66DE-6899FBEB4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807" y="170680"/>
            <a:ext cx="1130710" cy="11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93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D91A0B0-91E4-4514-9893-7544A171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7" name="Título 24">
            <a:extLst>
              <a:ext uri="{FF2B5EF4-FFF2-40B4-BE49-F238E27FC236}">
                <a16:creationId xmlns:a16="http://schemas.microsoft.com/office/drawing/2014/main" id="{8D213D24-1289-8D1A-B156-48F31D3F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10515600" cy="495300"/>
          </a:xfrm>
        </p:spPr>
        <p:txBody>
          <a:bodyPr rtlCol="0"/>
          <a:lstStyle/>
          <a:p>
            <a:pPr algn="l" rtl="0"/>
            <a:r>
              <a:rPr lang="pt-BR" sz="4000" dirty="0"/>
              <a:t>| PROJETO: </a:t>
            </a:r>
            <a:r>
              <a:rPr lang="pt-BR" sz="4000" u="sng" dirty="0"/>
              <a:t>TRANSPORTE DE PAINÉIS</a:t>
            </a:r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3167AE7A-B93F-5FDA-C710-EB3171B16D05}"/>
              </a:ext>
            </a:extLst>
          </p:cNvPr>
          <p:cNvCxnSpPr/>
          <p:nvPr/>
        </p:nvCxnSpPr>
        <p:spPr>
          <a:xfrm>
            <a:off x="4038600" y="1734620"/>
            <a:ext cx="0" cy="42770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ângulo 49">
            <a:extLst>
              <a:ext uri="{FF2B5EF4-FFF2-40B4-BE49-F238E27FC236}">
                <a16:creationId xmlns:a16="http://schemas.microsoft.com/office/drawing/2014/main" id="{25304F98-7886-95CE-D96C-304429CA39CB}"/>
              </a:ext>
            </a:extLst>
          </p:cNvPr>
          <p:cNvSpPr/>
          <p:nvPr/>
        </p:nvSpPr>
        <p:spPr>
          <a:xfrm>
            <a:off x="258699" y="1481595"/>
            <a:ext cx="3509132" cy="516607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Solução Proposta​ - FATEC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​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Desenvolvimento de um berço de transporte confeccionado em aço, alumínio ou madeira, com revestimento interno em borracha antiderrapante.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O berço será apoiado sobre dois cavaletes, equipados com rodízios e travas para facilitar a movimentação e garantir a segurança.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O içamento até o gabarito será realizado por meio de uma ponte rolante, utilizando olhais de ancoragem e </a:t>
            </a:r>
            <a:r>
              <a:rPr lang="pt-BR" sz="1600" dirty="0" err="1">
                <a:solidFill>
                  <a:schemeClr val="tx1"/>
                </a:solidFill>
              </a:rPr>
              <a:t>slings</a:t>
            </a:r>
            <a:r>
              <a:rPr lang="pt-BR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</a:rPr>
              <a:t>Para assegurar a estabilidade durante o transporte, o berço será fixado aos cavaletes com pinos de segurança.</a:t>
            </a:r>
            <a:endParaRPr lang="pt-BR" sz="1600" dirty="0"/>
          </a:p>
        </p:txBody>
      </p:sp>
      <p:pic>
        <p:nvPicPr>
          <p:cNvPr id="51" name="MicrosoftTeams-video">
            <a:hlinkClick r:id="" action="ppaction://media"/>
            <a:extLst>
              <a:ext uri="{FF2B5EF4-FFF2-40B4-BE49-F238E27FC236}">
                <a16:creationId xmlns:a16="http://schemas.microsoft.com/office/drawing/2014/main" id="{CCE44975-A176-C286-C856-16EAEC7BD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12996" r="11152" b="6519"/>
          <a:stretch/>
        </p:blipFill>
        <p:spPr>
          <a:xfrm rot="16200000">
            <a:off x="6929208" y="68843"/>
            <a:ext cx="2448384" cy="5364342"/>
          </a:xfrm>
          <a:prstGeom prst="rect">
            <a:avLst/>
          </a:prstGeom>
        </p:spPr>
      </p:pic>
      <p:pic>
        <p:nvPicPr>
          <p:cNvPr id="52" name="MicrosoftTeams-video (1)">
            <a:hlinkClick r:id="" action="ppaction://media"/>
            <a:extLst>
              <a:ext uri="{FF2B5EF4-FFF2-40B4-BE49-F238E27FC236}">
                <a16:creationId xmlns:a16="http://schemas.microsoft.com/office/drawing/2014/main" id="{17C02557-4400-11E0-4903-B466659DFA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14253" r="11322" b="15727"/>
          <a:stretch/>
        </p:blipFill>
        <p:spPr>
          <a:xfrm rot="16200000">
            <a:off x="9199810" y="3078453"/>
            <a:ext cx="1947017" cy="3919380"/>
          </a:xfrm>
          <a:prstGeom prst="rect">
            <a:avLst/>
          </a:prstGeom>
        </p:spPr>
      </p:pic>
      <p:pic>
        <p:nvPicPr>
          <p:cNvPr id="53" name="MicrosoftTeams-video (2)">
            <a:hlinkClick r:id="" action="ppaction://media"/>
            <a:extLst>
              <a:ext uri="{FF2B5EF4-FFF2-40B4-BE49-F238E27FC236}">
                <a16:creationId xmlns:a16="http://schemas.microsoft.com/office/drawing/2014/main" id="{B22075D4-7D0E-F54A-8F86-B1547F472EF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l="13530" t="11308" r="2718" b="13381"/>
          <a:stretch/>
        </p:blipFill>
        <p:spPr>
          <a:xfrm>
            <a:off x="4221116" y="4064634"/>
            <a:ext cx="3849325" cy="1947018"/>
          </a:xfrm>
          <a:prstGeom prst="rect">
            <a:avLst/>
          </a:prstGeom>
        </p:spPr>
      </p:pic>
      <p:sp>
        <p:nvSpPr>
          <p:cNvPr id="56" name="Espaço Reservado para Rodapé 5">
            <a:extLst>
              <a:ext uri="{FF2B5EF4-FFF2-40B4-BE49-F238E27FC236}">
                <a16:creationId xmlns:a16="http://schemas.microsoft.com/office/drawing/2014/main" id="{F4C77978-3354-C59E-546E-C65D41F1B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SPRINT 02</a:t>
            </a:r>
          </a:p>
        </p:txBody>
      </p:sp>
      <p:sp>
        <p:nvSpPr>
          <p:cNvPr id="57" name="Espaço Reservado para Data 4">
            <a:extLst>
              <a:ext uri="{FF2B5EF4-FFF2-40B4-BE49-F238E27FC236}">
                <a16:creationId xmlns:a16="http://schemas.microsoft.com/office/drawing/2014/main" id="{473241CB-B2B8-84D8-0B3D-652BE5F6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2025</a:t>
            </a:r>
          </a:p>
        </p:txBody>
      </p:sp>
      <p:pic>
        <p:nvPicPr>
          <p:cNvPr id="58" name="Picture 4" descr="Projeto - ícones de negócios e finanças grátis">
            <a:extLst>
              <a:ext uri="{FF2B5EF4-FFF2-40B4-BE49-F238E27FC236}">
                <a16:creationId xmlns:a16="http://schemas.microsoft.com/office/drawing/2014/main" id="{423D8C2E-DCE2-5A2A-5FD8-82173B350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807" y="170680"/>
            <a:ext cx="1130710" cy="11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5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834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A8D6-EA09-992B-8300-EB46E29C8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4">
            <a:extLst>
              <a:ext uri="{FF2B5EF4-FFF2-40B4-BE49-F238E27FC236}">
                <a16:creationId xmlns:a16="http://schemas.microsoft.com/office/drawing/2014/main" id="{49EF53A5-8251-0B64-A178-51A3BD21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10515600" cy="495300"/>
          </a:xfrm>
        </p:spPr>
        <p:txBody>
          <a:bodyPr rtlCol="0"/>
          <a:lstStyle/>
          <a:p>
            <a:pPr rtl="0"/>
            <a:r>
              <a:rPr lang="pt-BR" sz="4000" dirty="0"/>
              <a:t>| PROJETO: </a:t>
            </a:r>
            <a:r>
              <a:rPr lang="pt-BR" sz="4000" u="sng" dirty="0"/>
              <a:t>TRANSPORTE DE PAINÉIS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D7F591F9-C6CD-1D5D-E28F-6ED88BA6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3A20D0-82E0-600C-26A4-C266AF0906F5}"/>
              </a:ext>
            </a:extLst>
          </p:cNvPr>
          <p:cNvSpPr/>
          <p:nvPr/>
        </p:nvSpPr>
        <p:spPr>
          <a:xfrm>
            <a:off x="1747602" y="1790340"/>
            <a:ext cx="8696795" cy="4325324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Etapas de Fabricação do Berço​</a:t>
            </a:r>
            <a:r>
              <a:rPr lang="pt-BR" dirty="0">
                <a:solidFill>
                  <a:schemeClr val="tx1"/>
                </a:solidFill>
              </a:rPr>
              <a:t>: ​</a:t>
            </a:r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1 - Corte das chapas e perfis de aço conforme o projeto.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2 - Soldagem da estrutura da base (fundo do berço).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3 - Montagem das laterais e instalação dos reforços estruturais.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4 - Soldagem dos olhais de ancoragem nos pontos definidos.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5 - Fixação dos suportes para os pinos de segurança.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6 - Aplicação do revestimento interno antiderrapante, utilizando cola resistente e acabamento com fita de proteção.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7 - Teste de encaixe do berço nos cavaletes e verificação da estabilidade.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8 - Teste de içamento com ponte rolante e utilização de </a:t>
            </a:r>
            <a:r>
              <a:rPr lang="pt-BR" sz="1600" dirty="0" err="1">
                <a:solidFill>
                  <a:schemeClr val="tx1"/>
                </a:solidFill>
              </a:rPr>
              <a:t>slings</a:t>
            </a:r>
            <a:r>
              <a:rPr lang="pt-BR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</a:rPr>
              <a:t>9 - Acabamento final: lixamento de áreas críticas, pintura (se necessário) e inspeção geral.</a:t>
            </a:r>
            <a:endParaRPr lang="pt-BR" sz="1600" dirty="0"/>
          </a:p>
        </p:txBody>
      </p:sp>
      <p:sp>
        <p:nvSpPr>
          <p:cNvPr id="2" name="Espaço Reservado para Rodapé 5">
            <a:extLst>
              <a:ext uri="{FF2B5EF4-FFF2-40B4-BE49-F238E27FC236}">
                <a16:creationId xmlns:a16="http://schemas.microsoft.com/office/drawing/2014/main" id="{5B5F2438-A823-9F4A-A543-96045A06A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SPRINT 02</a:t>
            </a:r>
          </a:p>
        </p:txBody>
      </p:sp>
      <p:sp>
        <p:nvSpPr>
          <p:cNvPr id="10" name="Espaço Reservado para Data 4">
            <a:extLst>
              <a:ext uri="{FF2B5EF4-FFF2-40B4-BE49-F238E27FC236}">
                <a16:creationId xmlns:a16="http://schemas.microsoft.com/office/drawing/2014/main" id="{2FC96C6A-3DA0-B559-FA20-25EFA4E9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2025</a:t>
            </a:r>
          </a:p>
        </p:txBody>
      </p:sp>
      <p:pic>
        <p:nvPicPr>
          <p:cNvPr id="4098" name="Picture 2" descr="Fabricar - ícones de indústria grátis">
            <a:extLst>
              <a:ext uri="{FF2B5EF4-FFF2-40B4-BE49-F238E27FC236}">
                <a16:creationId xmlns:a16="http://schemas.microsoft.com/office/drawing/2014/main" id="{6AA68660-B74B-2863-D934-08B9EEBA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226" y="4950439"/>
            <a:ext cx="1285568" cy="128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rojeto - ícones de negócios e finanças grátis">
            <a:extLst>
              <a:ext uri="{FF2B5EF4-FFF2-40B4-BE49-F238E27FC236}">
                <a16:creationId xmlns:a16="http://schemas.microsoft.com/office/drawing/2014/main" id="{FDF752F2-EC4B-8904-1380-A25DF5E63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807" y="170680"/>
            <a:ext cx="1130710" cy="113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94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24A2D-1CBC-3725-A070-FEDD46C58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4">
            <a:extLst>
              <a:ext uri="{FF2B5EF4-FFF2-40B4-BE49-F238E27FC236}">
                <a16:creationId xmlns:a16="http://schemas.microsoft.com/office/drawing/2014/main" id="{17CF45D8-38B6-19AB-5D9B-39C505529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10515600" cy="495300"/>
          </a:xfrm>
        </p:spPr>
        <p:txBody>
          <a:bodyPr rtlCol="0"/>
          <a:lstStyle/>
          <a:p>
            <a:pPr rtl="0"/>
            <a:r>
              <a:rPr lang="pt-BR" sz="4000" dirty="0"/>
              <a:t>| CUSTOS PROJETO: </a:t>
            </a:r>
            <a:r>
              <a:rPr lang="pt-BR" sz="4000" u="sng" dirty="0"/>
              <a:t>TRANSPORTE DE PAINÉIS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66FE871-2F7B-FEEE-F748-31C48761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2" name="Espaço Reservado para Rodapé 5">
            <a:extLst>
              <a:ext uri="{FF2B5EF4-FFF2-40B4-BE49-F238E27FC236}">
                <a16:creationId xmlns:a16="http://schemas.microsoft.com/office/drawing/2014/main" id="{2C3E59E7-BFA8-52D8-42AD-37F709EE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SPRINT 02</a:t>
            </a:r>
          </a:p>
        </p:txBody>
      </p:sp>
      <p:sp>
        <p:nvSpPr>
          <p:cNvPr id="10" name="Espaço Reservado para Data 4">
            <a:extLst>
              <a:ext uri="{FF2B5EF4-FFF2-40B4-BE49-F238E27FC236}">
                <a16:creationId xmlns:a16="http://schemas.microsoft.com/office/drawing/2014/main" id="{3E154B16-EBE9-4594-2795-F500B579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2025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15E134B-E51B-AB6F-1ACD-8FC8992FA53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212020"/>
          <a:ext cx="10515600" cy="3069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94186062"/>
                    </a:ext>
                  </a:extLst>
                </a:gridCol>
                <a:gridCol w="2896746">
                  <a:extLst>
                    <a:ext uri="{9D8B030D-6E8A-4147-A177-3AD203B41FA5}">
                      <a16:colId xmlns:a16="http://schemas.microsoft.com/office/drawing/2014/main" val="462615611"/>
                    </a:ext>
                  </a:extLst>
                </a:gridCol>
                <a:gridCol w="1887794">
                  <a:extLst>
                    <a:ext uri="{9D8B030D-6E8A-4147-A177-3AD203B41FA5}">
                      <a16:colId xmlns:a16="http://schemas.microsoft.com/office/drawing/2014/main" val="2588909801"/>
                    </a:ext>
                  </a:extLst>
                </a:gridCol>
                <a:gridCol w="2015613">
                  <a:extLst>
                    <a:ext uri="{9D8B030D-6E8A-4147-A177-3AD203B41FA5}">
                      <a16:colId xmlns:a16="http://schemas.microsoft.com/office/drawing/2014/main" val="3447932733"/>
                    </a:ext>
                  </a:extLst>
                </a:gridCol>
                <a:gridCol w="1612327">
                  <a:extLst>
                    <a:ext uri="{9D8B030D-6E8A-4147-A177-3AD203B41FA5}">
                      <a16:colId xmlns:a16="http://schemas.microsoft.com/office/drawing/2014/main" val="843079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ITEM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DESCRIÇÃO/ESPECIFICAÇÃO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QTD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VALOR UNITÁRIO (R$)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  <a:buNone/>
                      </a:pPr>
                      <a:r>
                        <a:rPr lang="pt-BR" sz="1400" kern="1400" spc="-50">
                          <a:effectLst/>
                        </a:rPr>
                        <a:t>VALOR TOTAL (R$)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7490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Metalon (Estrutura)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Perfil tubular 40x40x2 mm aço carbono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20 metros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38,00/m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  <a:buNone/>
                      </a:pPr>
                      <a:r>
                        <a:rPr lang="pt-BR" sz="1400" kern="1400" spc="-50">
                          <a:effectLst/>
                        </a:rPr>
                        <a:t>760,00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35623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Chapa de aço (Base)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Chapa ASTM A36 3mm - corte e solda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4 m²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100,00/m²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  <a:buNone/>
                      </a:pPr>
                      <a:r>
                        <a:rPr lang="pt-BR" sz="1400" kern="1400" spc="-50">
                          <a:effectLst/>
                        </a:rPr>
                        <a:t>400,00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8064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Pinos de segurança/ Grampo tipo C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Pino com trava e argola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4 un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00,00/</a:t>
                      </a:r>
                      <a:r>
                        <a:rPr lang="pt-BR" sz="1400" kern="1400" spc="-50" dirty="0" err="1">
                          <a:effectLst/>
                        </a:rPr>
                        <a:t>un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00,00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39624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 err="1">
                          <a:effectLst/>
                        </a:rPr>
                        <a:t>Slings</a:t>
                      </a:r>
                      <a:r>
                        <a:rPr lang="pt-BR" sz="1400" kern="1400" spc="-50" dirty="0">
                          <a:effectLst/>
                        </a:rPr>
                        <a:t> têxteis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Sling poliéster 1,5t (2m)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2 un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00,00/</a:t>
                      </a:r>
                      <a:r>
                        <a:rPr lang="pt-BR" sz="1400" kern="1400" spc="-50" dirty="0" err="1">
                          <a:effectLst/>
                        </a:rPr>
                        <a:t>un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00,00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89335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Rodas 5" Giratório Com Freio</a:t>
                      </a:r>
                      <a:endParaRPr lang="pt-BR" sz="14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Rodízio 5" Giratório Com Freio Lateral Ga20125fl </a:t>
                      </a:r>
                      <a:r>
                        <a:rPr lang="pt-BR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Acm</a:t>
                      </a:r>
                      <a:r>
                        <a:rPr lang="pt-B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Tools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8 </a:t>
                      </a:r>
                      <a:r>
                        <a:rPr lang="pt-BR" sz="1400" kern="1400" spc="-50" dirty="0" err="1">
                          <a:effectLst/>
                        </a:rPr>
                        <a:t>un</a:t>
                      </a:r>
                      <a:endParaRPr lang="pt-BR" sz="14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134,62/</a:t>
                      </a:r>
                      <a:r>
                        <a:rPr lang="pt-BR" sz="1400" kern="1400" spc="-50" dirty="0" err="1">
                          <a:effectLst/>
                        </a:rPr>
                        <a:t>un</a:t>
                      </a:r>
                      <a:endParaRPr lang="pt-BR" sz="14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269,24</a:t>
                      </a:r>
                      <a:endParaRPr lang="pt-BR" sz="14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54925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Revestimento Antiderrapante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Poliuretano PU (placa 3 mm)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2 m²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180,00/m²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360,00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51993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Cola PU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Cola de alta resistência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1 </a:t>
                      </a:r>
                      <a:r>
                        <a:rPr lang="pt-BR" sz="1400" kern="1400" spc="-50" dirty="0" err="1">
                          <a:effectLst/>
                        </a:rPr>
                        <a:t>un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</a:rPr>
                        <a:t>50,00/</a:t>
                      </a:r>
                      <a:r>
                        <a:rPr lang="pt-BR" sz="1400" kern="1400" spc="-50" dirty="0" err="1">
                          <a:effectLst/>
                        </a:rPr>
                        <a:t>un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  <a:buNone/>
                      </a:pPr>
                      <a:r>
                        <a:rPr lang="pt-BR" sz="1400" kern="1400" spc="-50">
                          <a:effectLst/>
                        </a:rPr>
                        <a:t>50,00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91534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Mão de obra (corte + solda)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Soldagem MIG + acabamento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1 conjunto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  <a:latin typeface="Aptos Display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  <a:buNone/>
                      </a:pPr>
                      <a:r>
                        <a:rPr lang="pt-BR" sz="1400" kern="1400" spc="-50" dirty="0">
                          <a:effectLst/>
                          <a:latin typeface="Aptos Display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76375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Acabamento pintura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Primer + pintura epóxi cinza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>
                          <a:effectLst/>
                        </a:rPr>
                        <a:t>1 conjunto</a:t>
                      </a:r>
                      <a:endParaRPr lang="pt-BR" sz="3600" kern="1400" spc="-5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pt-BR" sz="1400" kern="1400" spc="-50" dirty="0">
                          <a:effectLst/>
                          <a:latin typeface="Aptos Display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  <a:buNone/>
                      </a:pPr>
                      <a:r>
                        <a:rPr lang="pt-BR" sz="1400" kern="1400" spc="-50" dirty="0">
                          <a:effectLst/>
                          <a:latin typeface="Aptos Display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lang="pt-BR" sz="3600" kern="1400" spc="-5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31485475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DFF53545-02CD-AD31-559F-550EE5AE592D}"/>
              </a:ext>
            </a:extLst>
          </p:cNvPr>
          <p:cNvSpPr/>
          <p:nvPr/>
        </p:nvSpPr>
        <p:spPr>
          <a:xfrm>
            <a:off x="7713408" y="5575761"/>
            <a:ext cx="4114800" cy="4953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  <a:highlight>
                  <a:srgbClr val="FFFF00"/>
                </a:highlight>
              </a:rPr>
              <a:t>Total Estimado do Projeto</a:t>
            </a:r>
            <a:r>
              <a:rPr lang="pt-BR" sz="1600" b="1" dirty="0">
                <a:solidFill>
                  <a:schemeClr val="tx1"/>
                </a:solidFill>
              </a:rPr>
              <a:t>: R</a:t>
            </a:r>
            <a:r>
              <a:rPr lang="pt-BR" sz="1600" b="1">
                <a:solidFill>
                  <a:schemeClr val="tx1"/>
                </a:solidFill>
              </a:rPr>
              <a:t>$ 1.839,24</a:t>
            </a:r>
            <a:endParaRPr lang="pt-BR" sz="1600" dirty="0">
              <a:solidFill>
                <a:schemeClr val="tx1"/>
              </a:solidFill>
            </a:endParaRPr>
          </a:p>
        </p:txBody>
      </p:sp>
      <p:pic>
        <p:nvPicPr>
          <p:cNvPr id="7170" name="Picture 2" descr="Custos - ícones de negócios e finanças grátis">
            <a:extLst>
              <a:ext uri="{FF2B5EF4-FFF2-40B4-BE49-F238E27FC236}">
                <a16:creationId xmlns:a16="http://schemas.microsoft.com/office/drawing/2014/main" id="{AC076556-15C1-4B01-E7E5-791B4306C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229" y="193730"/>
            <a:ext cx="1114418" cy="11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65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971BB-9FD3-1400-7200-5A7DC8FA7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71AC6E64-08E6-B5D6-FB0A-2E25EA54EE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62110511-0B68-AF12-7136-B79C799C5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808" y="855408"/>
            <a:ext cx="5404114" cy="530942"/>
          </a:xfrm>
        </p:spPr>
        <p:txBody>
          <a:bodyPr rtlCol="0"/>
          <a:lstStyle/>
          <a:p>
            <a:pPr algn="ctr" rtl="0"/>
            <a:r>
              <a:rPr lang="pt-BR" sz="4400" b="1" dirty="0"/>
              <a:t>OBRIGADO!</a:t>
            </a:r>
            <a:endParaRPr lang="pt-BR" sz="3600" dirty="0">
              <a:latin typeface="Aptos Display" panose="020B0004020202020204" pitchFamily="34" charset="0"/>
            </a:endParaRP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8781BD36-4900-A896-5F2E-08157D180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1DF2567-CDC1-6764-2FB6-6CA858909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5761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86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07_TF16411254_Win32" id="{30A37A42-610E-452A-A019-CB8B4DD2F9CA}" vid="{97D49594-7B16-43DA-8748-ABA62D8F274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moderna</Template>
  <TotalTime>188</TotalTime>
  <Words>620</Words>
  <Application>Microsoft Office PowerPoint</Application>
  <PresentationFormat>Widescreen</PresentationFormat>
  <Paragraphs>141</Paragraphs>
  <Slides>9</Slides>
  <Notes>9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Tema do Office</vt:lpstr>
      <vt:lpstr>EFFEAER  Projeto de melhoria no transporte de Painéis</vt:lpstr>
      <vt:lpstr>| PARCERIA</vt:lpstr>
      <vt:lpstr>| APRESENTAÇÃO</vt:lpstr>
      <vt:lpstr>| MATRIZ DE RESPONSABILIDADES</vt:lpstr>
      <vt:lpstr>| PROJETO: TRANSPORTE DE PAINÉIS</vt:lpstr>
      <vt:lpstr>| PROJETO: TRANSPORTE DE PAINÉIS</vt:lpstr>
      <vt:lpstr>| PROJETO: TRANSPORTE DE PAINÉIS</vt:lpstr>
      <vt:lpstr>| CUSTOS PROJETO: TRANSPORTE DE PAINÉIS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Juliane de Padua Barros Moura</dc:creator>
  <cp:lastModifiedBy>Juliane de Padua Barros Moura</cp:lastModifiedBy>
  <cp:revision>10</cp:revision>
  <dcterms:created xsi:type="dcterms:W3CDTF">2025-04-27T23:03:58Z</dcterms:created>
  <dcterms:modified xsi:type="dcterms:W3CDTF">2025-06-03T00:10:56Z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